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71" r:id="rId3"/>
    <p:sldId id="295" r:id="rId4"/>
    <p:sldId id="311" r:id="rId5"/>
    <p:sldId id="310" r:id="rId6"/>
    <p:sldId id="312" r:id="rId7"/>
    <p:sldId id="288" r:id="rId8"/>
    <p:sldId id="298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A2E"/>
    <a:srgbClr val="851525"/>
    <a:srgbClr val="E9074D"/>
    <a:srgbClr val="B00101"/>
    <a:srgbClr val="A20202"/>
    <a:srgbClr val="980202"/>
    <a:srgbClr val="D30303"/>
    <a:srgbClr val="8C0202"/>
    <a:srgbClr val="57010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0" y="-108"/>
      </p:cViewPr>
      <p:guideLst>
        <p:guide orient="horz" pos="313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758C6FA7-7B19-42F7-AC6B-0A542311FBA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88" tIns="45944" rIns="91888" bIns="459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8551990D-DEF3-4EFE-A490-694B451CE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5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8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33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5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9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3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6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8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9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2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3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990D-DEF3-4EFE-A490-694B451CE8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5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A7D-E7B9-435A-A9D4-CA13532DE86A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BD64-53B6-4A25-8D64-45E47F0BF922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2AD3-091A-4D74-84A1-D4C0D3D90FBE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F407-55C9-47B3-94BB-017225A94063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0600-0B1E-47F5-AD69-4FB50C2DC6F8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1072-A470-4185-BFDB-07568D69BBE0}" type="datetime1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BFF1-FC8F-4E1B-8607-2A2F4E872586}" type="datetime1">
              <a:rPr lang="ru-RU" smtClean="0"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8A3-811C-4F5D-9CA0-6BE6C103296E}" type="datetime1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2402-877C-40AE-8115-F3471E74B818}" type="datetime1">
              <a:rPr lang="ru-RU" smtClean="0"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3F2-5A0D-4F9E-86C8-255DE7185915}" type="datetime1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A1E2-2256-4E1E-B02D-119B51C32469}" type="datetime1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0C8089D-1202-4472-8141-99575AE16EC3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51" y="3426088"/>
            <a:ext cx="8863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/>
              <a:t>Площадка для методической помощи руководителям школьных лесничеств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645" y="4725144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Ассистент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кафедры лесного хозяйства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Вологодской ГМХА                                                                                   Иванова Я.В.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Вологда,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28584" y="5515565"/>
            <a:ext cx="7620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 descr="https://vologda-oblast.ru/upload/iblock/b3e/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r="15752" b="-2075"/>
          <a:stretch>
            <a:fillRect/>
          </a:stretch>
        </p:blipFill>
        <p:spPr bwMode="auto">
          <a:xfrm>
            <a:off x="899592" y="1631210"/>
            <a:ext cx="1508001" cy="12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3" y="34556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лесного комплекса Вологодской области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/>
              <a:t>АОУ ДО ВО "Региональный центр дополнительного образования детей" </a:t>
            </a:r>
            <a:endParaRPr lang="ru-RU" b="1" dirty="0" smtClean="0"/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Вологодская государственная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молочнохозяйственная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академия имени Н.В. Верещагина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82121"/>
            <a:ext cx="1342418" cy="1342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628800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000"/>
          <a:stretch/>
        </p:blipFill>
        <p:spPr>
          <a:xfrm>
            <a:off x="0" y="1484784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5201"/>
          <a:stretch/>
        </p:blipFill>
        <p:spPr>
          <a:xfrm>
            <a:off x="0" y="148478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5201"/>
          <a:stretch/>
        </p:blipFill>
        <p:spPr>
          <a:xfrm>
            <a:off x="0" y="148478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9400"/>
          <a:stretch/>
        </p:blipFill>
        <p:spPr>
          <a:xfrm>
            <a:off x="0" y="1484784"/>
            <a:ext cx="9144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0" b="15000"/>
          <a:stretch/>
        </p:blipFill>
        <p:spPr>
          <a:xfrm>
            <a:off x="0" y="1124744"/>
            <a:ext cx="9144000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0" b="5201"/>
          <a:stretch/>
        </p:blipFill>
        <p:spPr>
          <a:xfrm>
            <a:off x="0" y="4149080"/>
            <a:ext cx="91440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503"/>
            <a:ext cx="9144000" cy="43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97"/>
            <a:ext cx="9144000" cy="43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80"/>
            <a:ext cx="9144000" cy="39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5569" y="1471816"/>
            <a:ext cx="8863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/>
              <a:t>Площадка для методической помощи руководителям школьных лесничеств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645" y="4725144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Ассистент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кафедры лесного хозяйства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Вологодской ГМХА                                                                                   Иванова Я.В.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Вологда,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28584" y="5515565"/>
            <a:ext cx="7620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34556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лесного комплекса Вологодской области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/>
              <a:t>АОУ ДО ВО "Региональный центр дополнительного образования детей" </a:t>
            </a:r>
            <a:endParaRPr lang="ru-RU" sz="1000" b="1" dirty="0" smtClean="0"/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Вологодская государственная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молочнохозяйственная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академия имени Н.В. Верещагина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19" y="2811335"/>
            <a:ext cx="1624166" cy="1913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543" t="38800" r="38582" b="12901"/>
          <a:stretch/>
        </p:blipFill>
        <p:spPr>
          <a:xfrm>
            <a:off x="4067944" y="2395146"/>
            <a:ext cx="3814694" cy="28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464" y="170080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Рациональное и </a:t>
            </a:r>
            <a:r>
              <a:rPr lang="ru-RU" dirty="0" err="1"/>
              <a:t>неистощительное</a:t>
            </a:r>
            <a:r>
              <a:rPr lang="ru-RU" dirty="0"/>
              <a:t> лесопользование требует, чтобы системы рубок и технологии лесосечных работ учитывали особенности природы лесов, не причиняли ущерба </a:t>
            </a:r>
            <a:r>
              <a:rPr lang="ru-RU" dirty="0" err="1"/>
              <a:t>средообразующей</a:t>
            </a:r>
            <a:r>
              <a:rPr lang="ru-RU" dirty="0"/>
              <a:t> роли лесных экосистем, обеспечивали успешность </a:t>
            </a:r>
            <a:r>
              <a:rPr lang="ru-RU" dirty="0" smtClean="0"/>
              <a:t>лесовосстановления. </a:t>
            </a:r>
            <a:r>
              <a:rPr lang="ru-RU" dirty="0"/>
              <a:t>С экономических позиций важным является ускорение получения эффекта от вложений в лесохозяйственные мероприятия</a:t>
            </a:r>
            <a:r>
              <a:rPr lang="ru-RU" dirty="0" smtClean="0"/>
              <a:t>.</a:t>
            </a:r>
          </a:p>
          <a:p>
            <a:pPr indent="457200" algn="just"/>
            <a:endParaRPr lang="ru-RU" dirty="0"/>
          </a:p>
          <a:p>
            <a:pPr indent="457200" algn="just"/>
            <a:r>
              <a:rPr lang="ru-RU" dirty="0"/>
              <a:t>Реформа управления лесным хозяйством изменила форму и методы определения затрат на ведение лесного хозяйства. Обязательства выполнения работ по охране, защите и воспроизводству лесов на арендованных лесных участках возложены на арендаторов, которые должны осуществлять их за собственный </a:t>
            </a:r>
            <a:r>
              <a:rPr lang="ru-RU" dirty="0" smtClean="0"/>
              <a:t>счет. </a:t>
            </a:r>
            <a:r>
              <a:rPr lang="ru-RU" dirty="0"/>
              <a:t>Качество таких работ считаются удовлетворительным, а результативность - низкая.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260"/>
            <a:ext cx="9144000" cy="43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363"/>
            <a:ext cx="9144000" cy="43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910"/>
            <a:ext cx="9144000" cy="42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1176" b="5201"/>
          <a:stretch/>
        </p:blipFill>
        <p:spPr>
          <a:xfrm>
            <a:off x="0" y="148478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5201"/>
          <a:stretch/>
        </p:blipFill>
        <p:spPr>
          <a:xfrm>
            <a:off x="0" y="148478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567"/>
            <a:ext cx="9144000" cy="38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5201"/>
          <a:stretch/>
        </p:blipFill>
        <p:spPr>
          <a:xfrm>
            <a:off x="0" y="148478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5113"/>
          </a:xfrm>
          <a:prstGeom prst="rect">
            <a:avLst/>
          </a:prstGeom>
          <a:solidFill>
            <a:srgbClr val="85152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2599" r="388" b="6202"/>
          <a:stretch/>
        </p:blipFill>
        <p:spPr>
          <a:xfrm>
            <a:off x="0" y="1556792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3120</TotalTime>
  <Words>189</Words>
  <Application>Microsoft Office PowerPoint</Application>
  <PresentationFormat>Экран (4:3)</PresentationFormat>
  <Paragraphs>50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Яна (Вилич)</cp:lastModifiedBy>
  <cp:revision>121</cp:revision>
  <cp:lastPrinted>2022-06-17T23:54:42Z</cp:lastPrinted>
  <dcterms:created xsi:type="dcterms:W3CDTF">2017-11-29T15:27:44Z</dcterms:created>
  <dcterms:modified xsi:type="dcterms:W3CDTF">2023-02-03T06:00:03Z</dcterms:modified>
</cp:coreProperties>
</file>